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6" r:id="rId2"/>
    <p:sldId id="267" r:id="rId3"/>
    <p:sldId id="270" r:id="rId4"/>
    <p:sldId id="268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57" r:id="rId19"/>
    <p:sldId id="258" r:id="rId20"/>
    <p:sldId id="259" r:id="rId21"/>
    <p:sldId id="260" r:id="rId22"/>
    <p:sldId id="261" r:id="rId23"/>
    <p:sldId id="256" r:id="rId24"/>
    <p:sldId id="262" r:id="rId25"/>
    <p:sldId id="263" r:id="rId26"/>
    <p:sldId id="264" r:id="rId27"/>
    <p:sldId id="265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13653-00AE-4015-8AB0-BB4DEB62FABC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63771-6742-43E8-8DB6-527AEBCAA9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710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775FE-C657-4C4D-B109-2F7D59D324E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4E8F-C8E1-44DA-86BB-96F0ABBCCDD2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74BA-D79F-414D-B8F0-AD44111B8CD5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A9313-8D02-4964-97E3-ACD9203116E6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936104"/>
          </a:xfrm>
        </p:spPr>
        <p:txBody>
          <a:bodyPr>
            <a:normAutofit/>
          </a:bodyPr>
          <a:lstStyle>
            <a:lvl1pPr algn="l">
              <a:defRPr sz="4000" b="0">
                <a:solidFill>
                  <a:schemeClr val="tx2"/>
                </a:solidFill>
                <a:effectLst/>
                <a:latin typeface="+mj-lt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B735-381C-47ED-B612-ED00E9CA81A2}" type="datetime1">
              <a:rPr lang="en-US" altLang="zh-CN" smtClean="0"/>
              <a:t>4/13/2017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107504" y="1052736"/>
            <a:ext cx="8856984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051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E9BD-E0F9-4F54-B391-7F987EBFDB3B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31AD4-6E5A-4CDE-B72F-DE47DEB7C463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419A-C101-4A52-8C87-0F058904A6EB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DEA93-FB14-45A8-95BA-27363ACDE2A8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D9CCB-8287-4BC5-BF16-9AB6F41CF15D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1BA4-2EBB-4A7B-9683-9071AF9E8731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7734-32B5-4211-BD2F-B76AAAA3FCBA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A5BF1-04BE-406C-BB35-17A013F8164E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25000-D264-47B7-8B49-A70317CCE10D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JLEIC seminar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5.png"/><Relationship Id="rId7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Gluon </a:t>
            </a:r>
            <a:r>
              <a:rPr lang="en-US" dirty="0" err="1" smtClean="0"/>
              <a:t>Sivers</a:t>
            </a:r>
            <a:r>
              <a:rPr lang="en-US" dirty="0" smtClean="0"/>
              <a:t> and </a:t>
            </a:r>
            <a:r>
              <a:rPr lang="en-US" dirty="0" err="1" smtClean="0"/>
              <a:t>BeAGLE</a:t>
            </a:r>
            <a:r>
              <a:rPr lang="en-US" dirty="0" smtClean="0"/>
              <a:t> update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Liang Zheng</a:t>
            </a:r>
          </a:p>
          <a:p>
            <a:r>
              <a:rPr lang="en-US" dirty="0" smtClean="0"/>
              <a:t>BNL </a:t>
            </a:r>
            <a:r>
              <a:rPr lang="en-US" dirty="0" err="1" smtClean="0"/>
              <a:t>eic</a:t>
            </a:r>
            <a:r>
              <a:rPr lang="en-US" dirty="0" smtClean="0"/>
              <a:t> science task force meeting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3AD8-58EE-4464-BBCF-6A642478E664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787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Underlying initiating channel in </a:t>
            </a:r>
            <a:r>
              <a:rPr lang="en-US" dirty="0" err="1" smtClean="0"/>
              <a:t>dihadron</a:t>
            </a:r>
            <a:r>
              <a:rPr lang="en-US" dirty="0" smtClean="0"/>
              <a:t> probe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E700-CFA3-48BA-81DE-1F733BD271B2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19" y="4005064"/>
            <a:ext cx="3813334" cy="270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17" y="3933056"/>
            <a:ext cx="3838095" cy="2798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1988840"/>
            <a:ext cx="41044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 20x250 GeV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</a:t>
            </a:r>
          </a:p>
          <a:p>
            <a:r>
              <a:rPr lang="en-US" dirty="0" smtClean="0"/>
              <a:t>Charged pi/K/p, </a:t>
            </a:r>
            <a:r>
              <a:rPr lang="en-US" dirty="0"/>
              <a:t>|</a:t>
            </a:r>
            <a:r>
              <a:rPr lang="el-GR" dirty="0"/>
              <a:t>η</a:t>
            </a:r>
            <a:r>
              <a:rPr lang="en-US" dirty="0"/>
              <a:t>|&lt;</a:t>
            </a:r>
            <a:r>
              <a:rPr lang="en-US" dirty="0" smtClean="0"/>
              <a:t>4.5</a:t>
            </a:r>
          </a:p>
          <a:p>
            <a:r>
              <a:rPr lang="en-US" dirty="0"/>
              <a:t>Correlation limit: 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dirty="0"/>
              <a:t>’ &lt; 0.7P</a:t>
            </a:r>
            <a:r>
              <a:rPr lang="en-US" baseline="-25000" dirty="0"/>
              <a:t>T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z&gt;0.1,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&gt;1.4</a:t>
            </a:r>
            <a:endParaRPr lang="en-US" dirty="0" smtClean="0">
              <a:latin typeface="Calibri"/>
            </a:endParaRPr>
          </a:p>
          <a:p>
            <a:r>
              <a:rPr lang="en-US" dirty="0"/>
              <a:t>∫ L </a:t>
            </a:r>
            <a:r>
              <a:rPr lang="en-US" dirty="0" err="1"/>
              <a:t>dt</a:t>
            </a:r>
            <a:r>
              <a:rPr lang="en-US" dirty="0"/>
              <a:t> = 20 </a:t>
            </a:r>
            <a:r>
              <a:rPr lang="en-US" dirty="0" smtClean="0"/>
              <a:t>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086054" cy="235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17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Sivers</a:t>
            </a:r>
            <a:r>
              <a:rPr lang="en-US" dirty="0"/>
              <a:t> modulation with </a:t>
            </a:r>
            <a:r>
              <a:rPr lang="en-US" dirty="0" err="1" smtClean="0"/>
              <a:t>Dihadron</a:t>
            </a:r>
            <a:r>
              <a:rPr lang="en-US" dirty="0" smtClean="0"/>
              <a:t> probe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1353-A736-4D0D-806D-BB8146F7CD2C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8880"/>
            <a:ext cx="4166667" cy="3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201" y="2636912"/>
            <a:ext cx="1086159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1560" y="4221088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 modulation measurable with 5% level to positivity bound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1988840"/>
            <a:ext cx="41044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 20x250 GeV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</a:t>
            </a:r>
          </a:p>
          <a:p>
            <a:r>
              <a:rPr lang="en-US" dirty="0" smtClean="0"/>
              <a:t>Charged pi/K/p, </a:t>
            </a:r>
            <a:r>
              <a:rPr lang="en-US" dirty="0"/>
              <a:t>|</a:t>
            </a:r>
            <a:r>
              <a:rPr lang="el-GR" dirty="0"/>
              <a:t>η</a:t>
            </a:r>
            <a:r>
              <a:rPr lang="en-US" dirty="0"/>
              <a:t>|&lt;</a:t>
            </a:r>
            <a:r>
              <a:rPr lang="en-US" dirty="0" smtClean="0"/>
              <a:t>4.5</a:t>
            </a:r>
          </a:p>
          <a:p>
            <a:r>
              <a:rPr lang="en-US" dirty="0"/>
              <a:t>Correlation limit: 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dirty="0"/>
              <a:t>’ &lt; 0.7P</a:t>
            </a:r>
            <a:r>
              <a:rPr lang="en-US" baseline="-25000" dirty="0"/>
              <a:t>T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z&gt;0.1,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&gt;1.4</a:t>
            </a:r>
            <a:endParaRPr lang="en-US" dirty="0" smtClean="0">
              <a:latin typeface="Calibri"/>
            </a:endParaRPr>
          </a:p>
          <a:p>
            <a:r>
              <a:rPr lang="en-US" dirty="0"/>
              <a:t>∫ L </a:t>
            </a:r>
            <a:r>
              <a:rPr lang="en-US" dirty="0" err="1"/>
              <a:t>dt</a:t>
            </a:r>
            <a:r>
              <a:rPr lang="en-US" dirty="0"/>
              <a:t> = 20 </a:t>
            </a:r>
            <a:r>
              <a:rPr lang="en-US" dirty="0" smtClean="0"/>
              <a:t>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786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Sivers</a:t>
            </a:r>
            <a:r>
              <a:rPr lang="en-US" dirty="0"/>
              <a:t> modulation with </a:t>
            </a:r>
            <a:r>
              <a:rPr lang="en-US" dirty="0" err="1" smtClean="0"/>
              <a:t>Dihadron</a:t>
            </a:r>
            <a:r>
              <a:rPr lang="en-US" dirty="0" smtClean="0"/>
              <a:t> probe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7B89-E511-47AF-B065-CD70D9D012F9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356992"/>
            <a:ext cx="4086667" cy="30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61328"/>
            <a:ext cx="4046667" cy="30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645025"/>
            <a:ext cx="1086159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64088" y="1844824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SIDIS1 module only becomes important in large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B</a:t>
            </a:r>
            <a:r>
              <a:rPr lang="en-US" dirty="0" smtClean="0"/>
              <a:t> where statistics is not good enough to tell.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1556792"/>
            <a:ext cx="41044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 20x250 GeV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</a:t>
            </a:r>
          </a:p>
          <a:p>
            <a:r>
              <a:rPr lang="en-US" dirty="0" smtClean="0"/>
              <a:t>Charged pi/K/p, </a:t>
            </a:r>
            <a:r>
              <a:rPr lang="en-US" dirty="0"/>
              <a:t>|</a:t>
            </a:r>
            <a:r>
              <a:rPr lang="el-GR" dirty="0"/>
              <a:t>η</a:t>
            </a:r>
            <a:r>
              <a:rPr lang="en-US" dirty="0"/>
              <a:t>|&lt;</a:t>
            </a:r>
            <a:r>
              <a:rPr lang="en-US" dirty="0" smtClean="0"/>
              <a:t>4.5</a:t>
            </a:r>
          </a:p>
          <a:p>
            <a:r>
              <a:rPr lang="en-US" dirty="0"/>
              <a:t>Correlation limit: 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dirty="0"/>
              <a:t>’ &lt; 0.7P</a:t>
            </a:r>
            <a:r>
              <a:rPr lang="en-US" baseline="-25000" dirty="0"/>
              <a:t>T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z&gt;0.1,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&gt;1.4</a:t>
            </a:r>
            <a:endParaRPr lang="en-US" dirty="0" smtClean="0">
              <a:latin typeface="Calibri"/>
            </a:endParaRPr>
          </a:p>
          <a:p>
            <a:r>
              <a:rPr lang="en-US" dirty="0"/>
              <a:t>∫ L </a:t>
            </a:r>
            <a:r>
              <a:rPr lang="en-US" dirty="0" err="1"/>
              <a:t>dt</a:t>
            </a:r>
            <a:r>
              <a:rPr lang="en-US" dirty="0"/>
              <a:t> = 20 </a:t>
            </a:r>
            <a:r>
              <a:rPr lang="en-US" dirty="0" smtClean="0"/>
              <a:t>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9125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Sivers</a:t>
            </a:r>
            <a:r>
              <a:rPr lang="en-US" dirty="0"/>
              <a:t> modulation with </a:t>
            </a:r>
            <a:r>
              <a:rPr lang="en-US" dirty="0" smtClean="0"/>
              <a:t>K+K- probe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B428-6227-4806-91F4-94ADC07C8C59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70685"/>
            <a:ext cx="4026667" cy="292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79370"/>
            <a:ext cx="3986667" cy="29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08104" y="1724615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K+ K- pair shows a little bit better sensitivity to gluon dynamics than </a:t>
            </a:r>
            <a:r>
              <a:rPr lang="en-US" dirty="0" err="1" smtClean="0"/>
              <a:t>dihadron</a:t>
            </a:r>
            <a:r>
              <a:rPr lang="en-US" dirty="0" smtClean="0"/>
              <a:t>/</a:t>
            </a:r>
            <a:r>
              <a:rPr lang="en-US" dirty="0" err="1" smtClean="0"/>
              <a:t>dijet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5575" y="1916832"/>
            <a:ext cx="41044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 20x250 GeV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</a:t>
            </a:r>
          </a:p>
          <a:p>
            <a:r>
              <a:rPr lang="en-US" dirty="0" smtClean="0"/>
              <a:t>K</a:t>
            </a:r>
            <a:r>
              <a:rPr lang="en-US" baseline="30000" dirty="0" smtClean="0"/>
              <a:t>+</a:t>
            </a:r>
            <a:r>
              <a:rPr lang="en-US" dirty="0" smtClean="0"/>
              <a:t>K</a:t>
            </a:r>
            <a:r>
              <a:rPr lang="en-US" baseline="30000" dirty="0" smtClean="0"/>
              <a:t>-</a:t>
            </a:r>
            <a:r>
              <a:rPr lang="en-US" dirty="0" smtClean="0"/>
              <a:t> pair, |</a:t>
            </a:r>
            <a:r>
              <a:rPr lang="el-GR" dirty="0"/>
              <a:t>η</a:t>
            </a:r>
            <a:r>
              <a:rPr lang="en-US" dirty="0" smtClean="0"/>
              <a:t>|&lt;3.5</a:t>
            </a:r>
          </a:p>
          <a:p>
            <a:r>
              <a:rPr lang="en-US" dirty="0"/>
              <a:t>Correlation limit: 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dirty="0"/>
              <a:t>’ &lt; 0.7P</a:t>
            </a:r>
            <a:r>
              <a:rPr lang="en-US" baseline="-25000" dirty="0"/>
              <a:t>T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z&gt;0.1,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&gt;1.4</a:t>
            </a:r>
            <a:endParaRPr lang="en-US" dirty="0" smtClean="0">
              <a:latin typeface="Calibri"/>
            </a:endParaRPr>
          </a:p>
          <a:p>
            <a:r>
              <a:rPr lang="en-US" dirty="0"/>
              <a:t>∫ L </a:t>
            </a:r>
            <a:r>
              <a:rPr lang="en-US" dirty="0" err="1"/>
              <a:t>dt</a:t>
            </a:r>
            <a:r>
              <a:rPr lang="en-US" dirty="0"/>
              <a:t> = 20 </a:t>
            </a:r>
            <a:r>
              <a:rPr lang="en-US" dirty="0" smtClean="0"/>
              <a:t>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973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Sivers</a:t>
            </a:r>
            <a:r>
              <a:rPr lang="en-US" dirty="0"/>
              <a:t> modulation with </a:t>
            </a:r>
            <a:r>
              <a:rPr lang="en-US" dirty="0" smtClean="0"/>
              <a:t>K+K- probe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FA9CA-E577-4E5C-B7F0-8EE58BF06863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32476"/>
            <a:ext cx="3485714" cy="262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008" y="4223077"/>
            <a:ext cx="3560000" cy="2605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297" y="4195070"/>
            <a:ext cx="3537143" cy="261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3140968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Due to the rare statistics, the most promising chance is to resolve gluon </a:t>
            </a:r>
            <a:r>
              <a:rPr lang="en-US" dirty="0" err="1" smtClean="0"/>
              <a:t>Sivers</a:t>
            </a:r>
            <a:r>
              <a:rPr lang="en-US" dirty="0" smtClean="0"/>
              <a:t> at 10% level to positivity bound.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5575" y="1484784"/>
            <a:ext cx="41044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 20x250 GeV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</a:t>
            </a:r>
          </a:p>
          <a:p>
            <a:r>
              <a:rPr lang="en-US" dirty="0" smtClean="0"/>
              <a:t>K</a:t>
            </a:r>
            <a:r>
              <a:rPr lang="en-US" baseline="30000" dirty="0" smtClean="0"/>
              <a:t>+</a:t>
            </a:r>
            <a:r>
              <a:rPr lang="en-US" dirty="0" smtClean="0"/>
              <a:t>K</a:t>
            </a:r>
            <a:r>
              <a:rPr lang="en-US" baseline="30000" dirty="0" smtClean="0"/>
              <a:t>-</a:t>
            </a:r>
            <a:r>
              <a:rPr lang="en-US" dirty="0" smtClean="0"/>
              <a:t> pair, |</a:t>
            </a:r>
            <a:r>
              <a:rPr lang="el-GR" dirty="0"/>
              <a:t>η</a:t>
            </a:r>
            <a:r>
              <a:rPr lang="en-US" dirty="0" smtClean="0"/>
              <a:t>|&lt;3.5</a:t>
            </a:r>
          </a:p>
          <a:p>
            <a:r>
              <a:rPr lang="en-US" dirty="0"/>
              <a:t>Correlation limit: 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dirty="0"/>
              <a:t>’ &lt; 0.7P</a:t>
            </a:r>
            <a:r>
              <a:rPr lang="en-US" baseline="-25000" dirty="0"/>
              <a:t>T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z&gt;0.1,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&gt;1.4</a:t>
            </a:r>
            <a:endParaRPr lang="en-US" dirty="0" smtClean="0">
              <a:latin typeface="Calibri"/>
            </a:endParaRPr>
          </a:p>
          <a:p>
            <a:r>
              <a:rPr lang="en-US" dirty="0"/>
              <a:t>∫ L </a:t>
            </a:r>
            <a:r>
              <a:rPr lang="en-US" dirty="0" err="1"/>
              <a:t>dt</a:t>
            </a:r>
            <a:r>
              <a:rPr lang="en-US" dirty="0"/>
              <a:t> = 20 </a:t>
            </a:r>
            <a:r>
              <a:rPr lang="en-US" dirty="0" smtClean="0"/>
              <a:t>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97433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Sivers</a:t>
            </a:r>
            <a:r>
              <a:rPr lang="en-US" dirty="0"/>
              <a:t> modulation with </a:t>
            </a:r>
            <a:r>
              <a:rPr lang="en-US" dirty="0" smtClean="0"/>
              <a:t>D meson pair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0A73-BA54-4592-A314-9DA9482D4955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23975"/>
            <a:ext cx="3434286" cy="2525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643" y="1340768"/>
            <a:ext cx="3451429" cy="257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49080"/>
            <a:ext cx="3520000" cy="2565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9512" y="3929288"/>
            <a:ext cx="4104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 20x250 GeV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</a:t>
            </a:r>
          </a:p>
          <a:p>
            <a:r>
              <a:rPr lang="en-US" dirty="0"/>
              <a:t>z</a:t>
            </a:r>
            <a:r>
              <a:rPr lang="en-US" dirty="0" smtClean="0"/>
              <a:t>&gt;0.1, ∫ </a:t>
            </a:r>
            <a:r>
              <a:rPr lang="en-US" dirty="0"/>
              <a:t>L </a:t>
            </a:r>
            <a:r>
              <a:rPr lang="en-US" dirty="0" err="1"/>
              <a:t>dt</a:t>
            </a:r>
            <a:r>
              <a:rPr lang="en-US" dirty="0"/>
              <a:t> = 20 </a:t>
            </a:r>
            <a:r>
              <a:rPr lang="en-US" dirty="0" smtClean="0"/>
              <a:t>fb</a:t>
            </a:r>
            <a:r>
              <a:rPr lang="en-US" baseline="30000" dirty="0" smtClean="0"/>
              <a:t>-1</a:t>
            </a:r>
          </a:p>
          <a:p>
            <a:r>
              <a:rPr lang="en-US" dirty="0"/>
              <a:t>D</a:t>
            </a:r>
            <a:r>
              <a:rPr lang="en-US" baseline="30000" dirty="0"/>
              <a:t>0</a:t>
            </a:r>
            <a:r>
              <a:rPr lang="en-US" dirty="0"/>
              <a:t> cut: </a:t>
            </a:r>
          </a:p>
          <a:p>
            <a:r>
              <a:rPr lang="en-US" dirty="0"/>
              <a:t>D-&gt;K + pi (3.9%)</a:t>
            </a:r>
          </a:p>
          <a:p>
            <a:r>
              <a:rPr lang="en-US" dirty="0"/>
              <a:t>Acceptance |</a:t>
            </a:r>
            <a:r>
              <a:rPr lang="en-US" dirty="0" err="1"/>
              <a:t>η|</a:t>
            </a:r>
            <a:r>
              <a:rPr lang="en-US" baseline="30000" dirty="0" err="1"/>
              <a:t>pi</a:t>
            </a:r>
            <a:r>
              <a:rPr lang="en-US" baseline="30000" dirty="0"/>
              <a:t>/K</a:t>
            </a:r>
            <a:r>
              <a:rPr lang="en-US" dirty="0"/>
              <a:t>&lt;3.5</a:t>
            </a:r>
          </a:p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pi</a:t>
            </a:r>
            <a:r>
              <a:rPr lang="en-US" baseline="30000" dirty="0"/>
              <a:t>/K</a:t>
            </a:r>
            <a:r>
              <a:rPr lang="en-US" dirty="0"/>
              <a:t>&gt;0.2 GeV, </a:t>
            </a:r>
            <a:r>
              <a:rPr lang="en-US" dirty="0" err="1"/>
              <a:t>z</a:t>
            </a:r>
            <a:r>
              <a:rPr lang="en-US" baseline="30000" dirty="0" err="1"/>
              <a:t>pi</a:t>
            </a:r>
            <a:r>
              <a:rPr lang="en-US" baseline="30000" dirty="0"/>
              <a:t>/K</a:t>
            </a:r>
            <a:r>
              <a:rPr lang="en-US" dirty="0"/>
              <a:t>&gt;0.1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19872" y="4919208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not resolve even 10% positivity bound level!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07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Sivers</a:t>
            </a:r>
            <a:r>
              <a:rPr lang="en-US" dirty="0"/>
              <a:t> modulation </a:t>
            </a:r>
            <a:r>
              <a:rPr lang="en-US" dirty="0" smtClean="0"/>
              <a:t>with one D meson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7EFD4-995E-4215-BE01-9C505E6E8B4D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837" y="1337568"/>
            <a:ext cx="2866667" cy="2085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485" y="1275782"/>
            <a:ext cx="2976191" cy="2119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936" y="3861048"/>
            <a:ext cx="3000000" cy="2142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861048"/>
            <a:ext cx="2914286" cy="217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4" y="3840335"/>
            <a:ext cx="2900000" cy="218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9512" y="1484784"/>
            <a:ext cx="4104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 20x250 GeV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</a:t>
            </a:r>
          </a:p>
          <a:p>
            <a:r>
              <a:rPr lang="en-US" dirty="0"/>
              <a:t>z</a:t>
            </a:r>
            <a:r>
              <a:rPr lang="en-US" dirty="0" smtClean="0"/>
              <a:t>&gt;0.1,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&gt;0.7, ∫ </a:t>
            </a:r>
            <a:r>
              <a:rPr lang="en-US" dirty="0"/>
              <a:t>L </a:t>
            </a:r>
            <a:r>
              <a:rPr lang="en-US" dirty="0" err="1"/>
              <a:t>dt</a:t>
            </a:r>
            <a:r>
              <a:rPr lang="en-US" dirty="0"/>
              <a:t> = 20 </a:t>
            </a:r>
            <a:r>
              <a:rPr lang="en-US" dirty="0" smtClean="0"/>
              <a:t>fb</a:t>
            </a:r>
            <a:r>
              <a:rPr lang="en-US" baseline="30000" dirty="0" smtClean="0"/>
              <a:t>-1</a:t>
            </a:r>
          </a:p>
          <a:p>
            <a:r>
              <a:rPr lang="en-US" dirty="0"/>
              <a:t>D</a:t>
            </a:r>
            <a:r>
              <a:rPr lang="en-US" baseline="30000" dirty="0"/>
              <a:t>0</a:t>
            </a:r>
            <a:r>
              <a:rPr lang="en-US" dirty="0"/>
              <a:t> cut: </a:t>
            </a:r>
          </a:p>
          <a:p>
            <a:r>
              <a:rPr lang="en-US" dirty="0"/>
              <a:t>D-&gt;K + pi (3.9%)</a:t>
            </a:r>
          </a:p>
          <a:p>
            <a:r>
              <a:rPr lang="en-US" dirty="0"/>
              <a:t>Acceptance |</a:t>
            </a:r>
            <a:r>
              <a:rPr lang="en-US" dirty="0" err="1"/>
              <a:t>η|</a:t>
            </a:r>
            <a:r>
              <a:rPr lang="en-US" baseline="30000" dirty="0" err="1"/>
              <a:t>pi</a:t>
            </a:r>
            <a:r>
              <a:rPr lang="en-US" baseline="30000" dirty="0"/>
              <a:t>/K</a:t>
            </a:r>
            <a:r>
              <a:rPr lang="en-US" dirty="0"/>
              <a:t>&lt;3.5</a:t>
            </a:r>
          </a:p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pi</a:t>
            </a:r>
            <a:r>
              <a:rPr lang="en-US" baseline="30000" dirty="0"/>
              <a:t>/K</a:t>
            </a:r>
            <a:r>
              <a:rPr lang="en-US" dirty="0"/>
              <a:t>&gt;0.2 GeV, </a:t>
            </a:r>
            <a:r>
              <a:rPr lang="en-US" dirty="0" err="1"/>
              <a:t>z</a:t>
            </a:r>
            <a:r>
              <a:rPr lang="en-US" baseline="30000" dirty="0" err="1"/>
              <a:t>pi</a:t>
            </a:r>
            <a:r>
              <a:rPr lang="en-US" baseline="30000" dirty="0"/>
              <a:t>/K</a:t>
            </a:r>
            <a:r>
              <a:rPr lang="en-US" dirty="0"/>
              <a:t>&gt;0.1</a:t>
            </a:r>
          </a:p>
        </p:txBody>
      </p:sp>
    </p:spTree>
    <p:extLst>
      <p:ext uri="{BB962C8B-B14F-4D97-AF65-F5344CB8AC3E}">
        <p14:creationId xmlns:p14="http://schemas.microsoft.com/office/powerpoint/2010/main" val="175846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D meson vs D meson pair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4D66-9E41-4A20-BA08-7BFF3C4E4CE2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542" y="1996761"/>
            <a:ext cx="5002858" cy="361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45713" y="245986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Black: Pair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Red: 1 D meson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348880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Sivers</a:t>
            </a:r>
            <a:r>
              <a:rPr lang="en-US" dirty="0" smtClean="0"/>
              <a:t> asymmetry module smears by a factor of 3, but gain more statistics by a factor of 25!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86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</a:t>
            </a:r>
            <a:r>
              <a:rPr lang="en-US" dirty="0" err="1" smtClean="0"/>
              <a:t>eA</a:t>
            </a:r>
            <a:r>
              <a:rPr lang="en-US" dirty="0" smtClean="0"/>
              <a:t> Generator for </a:t>
            </a:r>
            <a:r>
              <a:rPr lang="en-US" dirty="0" err="1" smtClean="0"/>
              <a:t>LEptoproduction</a:t>
            </a:r>
            <a:r>
              <a:rPr lang="en-US" dirty="0" smtClean="0"/>
              <a:t> (</a:t>
            </a:r>
            <a:r>
              <a:rPr lang="en-US" dirty="0" err="1" smtClean="0"/>
              <a:t>BeAGLE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内容占位符 2"/>
          <p:cNvSpPr>
            <a:spLocks noGrp="1"/>
          </p:cNvSpPr>
          <p:nvPr>
            <p:ph idx="4294967295"/>
          </p:nvPr>
        </p:nvSpPr>
        <p:spPr>
          <a:xfrm>
            <a:off x="0" y="3938588"/>
            <a:ext cx="4691063" cy="25146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DPMJET-&gt; </a:t>
            </a:r>
            <a:r>
              <a:rPr lang="en-US" sz="1800" dirty="0" err="1" smtClean="0"/>
              <a:t>DPMJETHybrid</a:t>
            </a:r>
            <a:r>
              <a:rPr lang="en-US" sz="1800" dirty="0"/>
              <a:t> </a:t>
            </a:r>
            <a:r>
              <a:rPr lang="en-US" sz="1800" dirty="0" smtClean="0"/>
              <a:t>-&gt; </a:t>
            </a:r>
            <a:r>
              <a:rPr lang="en-US" sz="1800" dirty="0" err="1" smtClean="0"/>
              <a:t>BeAGLE</a:t>
            </a:r>
            <a:endParaRPr lang="en-US" sz="1800" dirty="0" smtClean="0"/>
          </a:p>
          <a:p>
            <a:r>
              <a:rPr lang="en-US" sz="1800" dirty="0" smtClean="0"/>
              <a:t>DIS hard process</a:t>
            </a:r>
          </a:p>
          <a:p>
            <a:r>
              <a:rPr lang="en-US" sz="1800" dirty="0" smtClean="0"/>
              <a:t>Initial and final cold nuclear effects</a:t>
            </a:r>
          </a:p>
          <a:p>
            <a:r>
              <a:rPr lang="en-US" sz="1800" dirty="0" smtClean="0"/>
              <a:t>Reasonable estimation of the nuclear remnant breakup</a:t>
            </a:r>
          </a:p>
          <a:p>
            <a:r>
              <a:rPr lang="en-US" sz="1800" dirty="0" smtClean="0"/>
              <a:t>Now installed at </a:t>
            </a:r>
            <a:r>
              <a:rPr lang="en-US" sz="1800" dirty="0" err="1" smtClean="0"/>
              <a:t>JLab</a:t>
            </a:r>
            <a:r>
              <a:rPr lang="en-US" sz="1800" dirty="0"/>
              <a:t> </a:t>
            </a:r>
            <a:r>
              <a:rPr lang="en-US" sz="1800" dirty="0" smtClean="0"/>
              <a:t>and BNL both</a:t>
            </a:r>
          </a:p>
          <a:p>
            <a:endParaRPr lang="en-US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56" y="1437738"/>
            <a:ext cx="4248472" cy="237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4784"/>
            <a:ext cx="3793274" cy="459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D982-2D57-4BBF-BB7F-D219514ADEA8}" type="datetime1">
              <a:rPr lang="en-US" altLang="zh-CN" smtClean="0"/>
              <a:t>4/13/2017</a:t>
            </a:fld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38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 structure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A6B84-F386-429A-A4AC-69AA76949557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19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35" y="1293296"/>
            <a:ext cx="6400001" cy="4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30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TMDs and </a:t>
            </a:r>
            <a:r>
              <a:rPr lang="en-US" dirty="0" err="1" smtClean="0"/>
              <a:t>Sivers</a:t>
            </a:r>
            <a:r>
              <a:rPr lang="en-US" dirty="0" smtClean="0"/>
              <a:t> function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4D972-F2FF-4C32-9D0E-C4EF825374B4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14" name="内容占位符 2"/>
          <p:cNvSpPr>
            <a:spLocks noGrp="1"/>
          </p:cNvSpPr>
          <p:nvPr>
            <p:ph idx="4294967295"/>
          </p:nvPr>
        </p:nvSpPr>
        <p:spPr>
          <a:xfrm>
            <a:off x="0" y="1268413"/>
            <a:ext cx="7786688" cy="396081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Transverse Momentum </a:t>
            </a:r>
            <a:r>
              <a:rPr lang="en-US" sz="2400" dirty="0"/>
              <a:t>D</a:t>
            </a:r>
            <a:r>
              <a:rPr lang="en-US" sz="2400" dirty="0" smtClean="0"/>
              <a:t>ependent (TMD) </a:t>
            </a:r>
            <a:r>
              <a:rPr lang="en-US" sz="2400" dirty="0" err="1" smtClean="0"/>
              <a:t>parton</a:t>
            </a:r>
            <a:r>
              <a:rPr lang="en-US" sz="2400" dirty="0" smtClean="0"/>
              <a:t> distributions provide useful tools to image the nucleon 3D structure in momentum space.</a:t>
            </a:r>
          </a:p>
          <a:p>
            <a:r>
              <a:rPr lang="en-US" sz="2400" dirty="0" err="1" smtClean="0"/>
              <a:t>Sivers</a:t>
            </a:r>
            <a:r>
              <a:rPr lang="en-US" sz="2400" dirty="0" smtClean="0"/>
              <a:t> function describes the correlation of </a:t>
            </a:r>
            <a:r>
              <a:rPr lang="en-US" sz="2400" dirty="0" err="1" smtClean="0"/>
              <a:t>k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and S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.</a:t>
            </a:r>
          </a:p>
          <a:p>
            <a:endParaRPr lang="en-US" sz="2400" dirty="0"/>
          </a:p>
        </p:txBody>
      </p:sp>
      <p:grpSp>
        <p:nvGrpSpPr>
          <p:cNvPr id="8" name="Group 35"/>
          <p:cNvGrpSpPr/>
          <p:nvPr/>
        </p:nvGrpSpPr>
        <p:grpSpPr>
          <a:xfrm>
            <a:off x="4355976" y="3338188"/>
            <a:ext cx="4273550" cy="3115148"/>
            <a:chOff x="0" y="723024"/>
            <a:chExt cx="4273550" cy="3115148"/>
          </a:xfrm>
        </p:grpSpPr>
        <p:pic>
          <p:nvPicPr>
            <p:cNvPr id="9" name="Picture 36" descr="TMDsTable_rev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23024"/>
              <a:ext cx="4273550" cy="2768600"/>
            </a:xfrm>
            <a:prstGeom prst="rect">
              <a:avLst/>
            </a:prstGeom>
          </p:spPr>
        </p:pic>
        <p:sp>
          <p:nvSpPr>
            <p:cNvPr id="10" name="TextBox 37"/>
            <p:cNvSpPr txBox="1"/>
            <p:nvPr/>
          </p:nvSpPr>
          <p:spPr>
            <a:xfrm>
              <a:off x="0" y="3530395"/>
              <a:ext cx="14868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-128"/>
                  <a:cs typeface="ＭＳ Ｐゴシック" charset="-128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-128"/>
                  <a:cs typeface="ＭＳ Ｐゴシック" charset="-128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-128"/>
                  <a:cs typeface="ＭＳ Ｐゴシック" charset="-128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-128"/>
                  <a:cs typeface="ＭＳ Ｐゴシック" charset="-128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kumimoji="1" b="1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kumimoji="1" b="1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kumimoji="1" b="1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kumimoji="1" b="1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r>
                <a:rPr lang="en-US" sz="1400" b="0" dirty="0" smtClean="0">
                  <a:effectLst/>
                  <a:latin typeface="+mn-lt"/>
                </a:rPr>
                <a:t>Similar for gluons</a:t>
              </a:r>
              <a:endParaRPr lang="en-US" sz="1400" b="0" dirty="0">
                <a:effectLst/>
                <a:latin typeface="+mn-lt"/>
              </a:endParaRPr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42688"/>
            <a:ext cx="2808312" cy="253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椭圆 11"/>
          <p:cNvSpPr/>
          <p:nvPr/>
        </p:nvSpPr>
        <p:spPr>
          <a:xfrm>
            <a:off x="4788024" y="5301208"/>
            <a:ext cx="1368152" cy="8055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231740" y="4814796"/>
            <a:ext cx="324036" cy="324036"/>
            <a:chOff x="2231740" y="4689140"/>
            <a:chExt cx="324036" cy="324036"/>
          </a:xfrm>
        </p:grpSpPr>
        <p:sp>
          <p:nvSpPr>
            <p:cNvPr id="15" name="椭圆 14"/>
            <p:cNvSpPr/>
            <p:nvPr/>
          </p:nvSpPr>
          <p:spPr>
            <a:xfrm>
              <a:off x="2231740" y="4689140"/>
              <a:ext cx="324036" cy="324036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直接连接符 16"/>
            <p:cNvCxnSpPr>
              <a:stCxn id="15" idx="1"/>
              <a:endCxn id="15" idx="5"/>
            </p:cNvCxnSpPr>
            <p:nvPr/>
          </p:nvCxnSpPr>
          <p:spPr>
            <a:xfrm>
              <a:off x="2279194" y="4736594"/>
              <a:ext cx="229128" cy="22912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5400000">
              <a:off x="2269900" y="4754448"/>
              <a:ext cx="229128" cy="22912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直接箭头连接符 20"/>
          <p:cNvCxnSpPr>
            <a:stCxn id="15" idx="0"/>
          </p:cNvCxnSpPr>
          <p:nvPr/>
        </p:nvCxnSpPr>
        <p:spPr>
          <a:xfrm flipV="1">
            <a:off x="2393758" y="3698672"/>
            <a:ext cx="0" cy="111612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96952"/>
            <a:ext cx="4030697" cy="56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圆角矩形 23"/>
          <p:cNvSpPr/>
          <p:nvPr/>
        </p:nvSpPr>
        <p:spPr>
          <a:xfrm>
            <a:off x="2339752" y="2996952"/>
            <a:ext cx="1872258" cy="5657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48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Implementation of nuclear shadowing model in </a:t>
            </a:r>
            <a:r>
              <a:rPr lang="en-US" dirty="0" err="1" smtClean="0"/>
              <a:t>BeAGLE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DB85-9486-41ED-876A-6CCDB455410A}" type="datetime1">
              <a:rPr lang="en-US" altLang="zh-CN" smtClean="0"/>
              <a:t>4/13/2017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20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79512" y="162880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dynamic shadowing: </a:t>
            </a:r>
            <a:r>
              <a:rPr lang="en-US" b="1" dirty="0" err="1" smtClean="0"/>
              <a:t>genShd</a:t>
            </a:r>
            <a:r>
              <a:rPr lang="en-US" b="1" dirty="0" smtClean="0"/>
              <a:t>=1 </a:t>
            </a:r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0" y="3861048"/>
            <a:ext cx="249193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2420888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Pick one nucleon randomly from the </a:t>
            </a:r>
            <a:r>
              <a:rPr lang="en-US" dirty="0" err="1" smtClean="0"/>
              <a:t>Glauber</a:t>
            </a:r>
            <a:r>
              <a:rPr lang="en-US" dirty="0" smtClean="0"/>
              <a:t> configuration and replace it by PYTHIA results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59832" y="162880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dynamic shadowing: </a:t>
            </a:r>
            <a:r>
              <a:rPr lang="en-US" b="1" dirty="0" err="1" smtClean="0"/>
              <a:t>genShd</a:t>
            </a:r>
            <a:r>
              <a:rPr lang="en-US" b="1" dirty="0" smtClean="0"/>
              <a:t>=2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87824" y="2420888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Multiple nucleons involved, pick one to do hard scattering in PYTHIA, others elastic</a:t>
            </a:r>
            <a:endParaRPr lang="en-US" dirty="0"/>
          </a:p>
        </p:txBody>
      </p:sp>
      <p:cxnSp>
        <p:nvCxnSpPr>
          <p:cNvPr id="12" name="直接连接符 11"/>
          <p:cNvCxnSpPr/>
          <p:nvPr/>
        </p:nvCxnSpPr>
        <p:spPr>
          <a:xfrm>
            <a:off x="2987824" y="1412776"/>
            <a:ext cx="0" cy="432048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940152" y="1412776"/>
            <a:ext cx="0" cy="432048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63" y="3812847"/>
            <a:ext cx="2729752" cy="2189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084168" y="162880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dynamic shadowing: </a:t>
            </a:r>
            <a:r>
              <a:rPr lang="en-US" b="1" dirty="0" err="1" smtClean="0"/>
              <a:t>genShd</a:t>
            </a:r>
            <a:r>
              <a:rPr lang="en-US" b="1" dirty="0" smtClean="0"/>
              <a:t>=3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012160" y="2420888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Multiple nucleons involved, pick the first one on the way to do hard scattering in PYTHIA, others elastic</a:t>
            </a:r>
            <a:endParaRPr 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337" y="3695474"/>
            <a:ext cx="2566855" cy="230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26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Confront with existing </a:t>
            </a:r>
            <a:r>
              <a:rPr lang="en-US" dirty="0"/>
              <a:t>data – </a:t>
            </a:r>
            <a:r>
              <a:rPr lang="en-US" dirty="0" smtClean="0"/>
              <a:t>target fragmentation region in ep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64983-ABC0-4C56-9370-F48567DE95AC}" type="datetime1">
              <a:rPr lang="en-US" altLang="zh-CN" smtClean="0"/>
              <a:t>4/13/2017</a:t>
            </a:fld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21</a:t>
            </a:fld>
            <a:endParaRPr lang="zh-CN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8"/>
          <a:stretch/>
        </p:blipFill>
        <p:spPr bwMode="auto">
          <a:xfrm>
            <a:off x="467544" y="3140968"/>
            <a:ext cx="4146667" cy="286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588" y="4005064"/>
            <a:ext cx="4476916" cy="13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766575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remnant fragment clusters fragment into </a:t>
            </a:r>
            <a:r>
              <a:rPr lang="en-US" dirty="0" err="1" smtClean="0"/>
              <a:t>diquark+meson</a:t>
            </a:r>
            <a:r>
              <a:rPr lang="en-US" dirty="0" smtClean="0"/>
              <a:t> or </a:t>
            </a:r>
            <a:r>
              <a:rPr lang="en-US" dirty="0" err="1" smtClean="0"/>
              <a:t>baryon+quark</a:t>
            </a:r>
            <a:r>
              <a:rPr lang="en-US" dirty="0" smtClean="0"/>
              <a:t>. The longitudinal fraction carried by baryon/</a:t>
            </a:r>
            <a:r>
              <a:rPr lang="en-US" dirty="0" err="1" smtClean="0"/>
              <a:t>diquark</a:t>
            </a:r>
            <a:r>
              <a:rPr lang="en-US" dirty="0" smtClean="0"/>
              <a:t> is called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36912"/>
            <a:ext cx="2000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20072" y="198884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use the “Peaked” scenario to describe this longitudinal momentum distribution.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59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Confront with existing data – black neutron in </a:t>
            </a:r>
            <a:r>
              <a:rPr lang="en-US" dirty="0" err="1" smtClean="0"/>
              <a:t>eA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EC4D-14E9-4A4E-BE43-F8ACCFB3DA08}" type="datetime1">
              <a:rPr lang="en-US" altLang="zh-CN" smtClean="0"/>
              <a:t>4/13/2017</a:t>
            </a:fld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220072" y="2121741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E665 data comparison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2285250"/>
            <a:ext cx="35283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 smtClean="0"/>
              <a:t>τ</a:t>
            </a:r>
            <a:r>
              <a:rPr lang="el-GR" sz="2000" baseline="-25000" dirty="0" smtClean="0"/>
              <a:t>0</a:t>
            </a:r>
            <a:r>
              <a:rPr lang="en-US" sz="2000" dirty="0" smtClean="0"/>
              <a:t> determined by the previous measurement on the slow neutrons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Hadron formation time needs to be set to a rather large value to match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91073"/>
            <a:ext cx="4548572" cy="341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86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3" cstate="print"/>
          <a:srcRect l="1307" t="10464"/>
          <a:stretch>
            <a:fillRect/>
          </a:stretch>
        </p:blipFill>
        <p:spPr bwMode="auto">
          <a:xfrm>
            <a:off x="611560" y="1180331"/>
            <a:ext cx="3600400" cy="246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Collision geometry </a:t>
            </a:r>
            <a:r>
              <a:rPr lang="en-US" dirty="0" smtClean="0"/>
              <a:t>tagging in </a:t>
            </a:r>
            <a:r>
              <a:rPr lang="en-US" dirty="0" err="1" smtClean="0"/>
              <a:t>eA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88024" y="1196752"/>
            <a:ext cx="3960440" cy="1815882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/>
              <a:t>b :  impact parameter</a:t>
            </a:r>
          </a:p>
          <a:p>
            <a:r>
              <a:rPr lang="en-US" sz="1600" b="1" dirty="0" smtClean="0"/>
              <a:t>d : traveling distance in medium after hard interaction</a:t>
            </a:r>
          </a:p>
          <a:p>
            <a:pPr marL="346075" indent="-346075"/>
            <a:r>
              <a:rPr lang="en-US" sz="1600" b="1" dirty="0" smtClean="0"/>
              <a:t>R :  distance from involved nucleon to the center of nucleus</a:t>
            </a:r>
          </a:p>
          <a:p>
            <a:pPr marL="346075" indent="-346075"/>
            <a:r>
              <a:rPr lang="en-US" sz="1600" b="1" dirty="0" err="1" smtClean="0"/>
              <a:t>N</a:t>
            </a:r>
            <a:r>
              <a:rPr lang="en-US" sz="1600" b="1" baseline="-25000" dirty="0" err="1" smtClean="0"/>
              <a:t>evap</a:t>
            </a:r>
            <a:r>
              <a:rPr lang="en-US" sz="1600" b="1" dirty="0" smtClean="0"/>
              <a:t>: number of particles (neutrons) from evaporation</a:t>
            </a:r>
            <a:endParaRPr lang="en-US" sz="1600" b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4E39-A29E-493F-8C42-72F79DCE75B9}" type="datetime1">
              <a:rPr lang="en-US" altLang="zh-CN" smtClean="0"/>
              <a:t>4/13/2017</a:t>
            </a:fld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23</a:t>
            </a:fld>
            <a:endParaRPr lang="zh-CN" altLang="en-US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44" y="3691018"/>
            <a:ext cx="3731429" cy="247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440" y="3684671"/>
            <a:ext cx="3720000" cy="247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02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Eta distributions for different components</a:t>
            </a:r>
            <a:endParaRPr 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7399-23A9-468C-8F28-F81540012B24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132856"/>
            <a:ext cx="5819775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35896" y="2492896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Black: PYTHIA neutron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Blue: INC neutron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Red: </a:t>
            </a:r>
            <a:r>
              <a:rPr lang="en-US" dirty="0" err="1" smtClean="0">
                <a:solidFill>
                  <a:srgbClr val="FF0000"/>
                </a:solidFill>
              </a:rPr>
              <a:t>evap</a:t>
            </a:r>
            <a:r>
              <a:rPr lang="en-US" dirty="0" smtClean="0">
                <a:solidFill>
                  <a:srgbClr val="FF0000"/>
                </a:solidFill>
              </a:rPr>
              <a:t> neutron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569566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eAu</a:t>
            </a:r>
            <a:r>
              <a:rPr lang="en-US" dirty="0"/>
              <a:t> 10x100 GeV 1&lt;Q2&lt;20, </a:t>
            </a:r>
            <a:r>
              <a:rPr lang="en-US" dirty="0" smtClean="0"/>
              <a:t>0.01&lt;y&lt;0.95,</a:t>
            </a:r>
          </a:p>
          <a:p>
            <a:r>
              <a:rPr lang="en-US" dirty="0" smtClean="0"/>
              <a:t>Tau=9 </a:t>
            </a:r>
            <a:r>
              <a:rPr lang="en-US" dirty="0" err="1" smtClean="0"/>
              <a:t>fm</a:t>
            </a:r>
            <a:endParaRPr lang="en-US" dirty="0" smtClean="0"/>
          </a:p>
          <a:p>
            <a:r>
              <a:rPr lang="en-US" dirty="0" err="1" smtClean="0"/>
              <a:t>genShd</a:t>
            </a:r>
            <a:r>
              <a:rPr lang="en-US" dirty="0" smtClean="0"/>
              <a:t>=1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356992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Neutron distribution from different stage well identified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06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cuts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0D9C-C69F-4FA9-9322-0EFE17C28B8D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437" y="1412776"/>
            <a:ext cx="3179524" cy="239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821" y="1463325"/>
            <a:ext cx="3226667" cy="2325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407" y="4077072"/>
            <a:ext cx="3221429" cy="230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40405"/>
            <a:ext cx="3179524" cy="237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1556792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eAu</a:t>
            </a:r>
            <a:r>
              <a:rPr lang="en-US" dirty="0"/>
              <a:t> 10x100 GeV 1&lt;Q2&lt;20, </a:t>
            </a:r>
            <a:r>
              <a:rPr lang="en-US" dirty="0" smtClean="0"/>
              <a:t>0.01&lt;y&lt;0.95,</a:t>
            </a:r>
          </a:p>
          <a:p>
            <a:r>
              <a:rPr lang="en-US" dirty="0" smtClean="0"/>
              <a:t>Tau=9 </a:t>
            </a:r>
            <a:r>
              <a:rPr lang="en-US" dirty="0" err="1" smtClean="0"/>
              <a:t>fm</a:t>
            </a:r>
            <a:endParaRPr lang="en-US" dirty="0" smtClean="0"/>
          </a:p>
          <a:p>
            <a:r>
              <a:rPr lang="en-US" dirty="0" err="1" smtClean="0"/>
              <a:t>genShd</a:t>
            </a:r>
            <a:r>
              <a:rPr lang="en-US" dirty="0" smtClean="0"/>
              <a:t>=1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59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365104"/>
            <a:ext cx="2919048" cy="211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cuts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EFCE-F945-4BFA-BDBB-40896D092F61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26</a:t>
            </a:fld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718" y="4365104"/>
            <a:ext cx="2904762" cy="210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231" y="1766853"/>
            <a:ext cx="3279048" cy="230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365104"/>
            <a:ext cx="3023810" cy="210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310" y="1772816"/>
            <a:ext cx="3163810" cy="2351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1231592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eAu</a:t>
            </a:r>
            <a:r>
              <a:rPr lang="en-US" dirty="0"/>
              <a:t> 10x100 GeV 1&lt;Q2&lt;20, </a:t>
            </a:r>
            <a:r>
              <a:rPr lang="en-US" dirty="0" smtClean="0"/>
              <a:t>0.01&lt;y&lt;0.95,</a:t>
            </a:r>
          </a:p>
          <a:p>
            <a:r>
              <a:rPr lang="en-US" dirty="0" smtClean="0"/>
              <a:t>Tau=9 </a:t>
            </a:r>
            <a:r>
              <a:rPr lang="en-US" dirty="0" err="1" smtClean="0"/>
              <a:t>fm</a:t>
            </a:r>
            <a:endParaRPr lang="en-US" dirty="0" smtClean="0"/>
          </a:p>
          <a:p>
            <a:r>
              <a:rPr lang="en-US" dirty="0" err="1" smtClean="0"/>
              <a:t>genShd</a:t>
            </a:r>
            <a:r>
              <a:rPr lang="en-US" dirty="0" smtClean="0"/>
              <a:t>=2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2948751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</a:t>
            </a:r>
            <a:r>
              <a:rPr lang="en-US" baseline="-25000" dirty="0" err="1" smtClean="0"/>
              <a:t>avg</a:t>
            </a:r>
            <a:r>
              <a:rPr lang="en-US" dirty="0" smtClean="0"/>
              <a:t> and thickness distribution changed a lot from </a:t>
            </a:r>
            <a:r>
              <a:rPr lang="en-US" dirty="0" err="1" smtClean="0"/>
              <a:t>genShd</a:t>
            </a:r>
            <a:r>
              <a:rPr lang="en-US" dirty="0" smtClean="0"/>
              <a:t>=1 to </a:t>
            </a:r>
            <a:r>
              <a:rPr lang="en-US" dirty="0" err="1" smtClean="0"/>
              <a:t>genShd</a:t>
            </a:r>
            <a:r>
              <a:rPr lang="en-US" dirty="0" smtClean="0"/>
              <a:t>=2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02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cuts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A796-8BBF-429B-8EF5-74C54C0A6525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27</a:t>
            </a:fld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51" y="1210635"/>
            <a:ext cx="3132381" cy="2362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303600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eAu</a:t>
            </a:r>
            <a:r>
              <a:rPr lang="en-US" dirty="0"/>
              <a:t> 10x100 GeV 1&lt;Q2&lt;20, </a:t>
            </a:r>
            <a:r>
              <a:rPr lang="en-US" dirty="0" smtClean="0"/>
              <a:t>0.01&lt;y&lt;0.95,</a:t>
            </a:r>
          </a:p>
          <a:p>
            <a:r>
              <a:rPr lang="en-US" dirty="0" smtClean="0"/>
              <a:t>Tau=9 </a:t>
            </a:r>
            <a:r>
              <a:rPr lang="en-US" dirty="0" err="1" smtClean="0"/>
              <a:t>fm</a:t>
            </a:r>
            <a:endParaRPr lang="en-US" dirty="0" smtClean="0"/>
          </a:p>
          <a:p>
            <a:r>
              <a:rPr lang="en-US" dirty="0" err="1" smtClean="0"/>
              <a:t>genShd</a:t>
            </a:r>
            <a:r>
              <a:rPr lang="en-US" dirty="0" smtClean="0"/>
              <a:t>=3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159" y="3933056"/>
            <a:ext cx="3210953" cy="230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96752"/>
            <a:ext cx="3252857" cy="230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48" y="3885913"/>
            <a:ext cx="3169048" cy="2351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3573016"/>
            <a:ext cx="2117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</a:t>
            </a:r>
            <a:r>
              <a:rPr lang="en-US" baseline="-25000" dirty="0" err="1" smtClean="0"/>
              <a:t>avg</a:t>
            </a:r>
            <a:r>
              <a:rPr lang="en-US" dirty="0" smtClean="0"/>
              <a:t> distribution close to d</a:t>
            </a:r>
            <a:r>
              <a:rPr lang="en-US" baseline="-25000" dirty="0" smtClean="0"/>
              <a:t>1st</a:t>
            </a:r>
            <a:r>
              <a:rPr lang="en-US" dirty="0" smtClean="0"/>
              <a:t> in </a:t>
            </a:r>
            <a:r>
              <a:rPr lang="en-US" dirty="0" err="1" smtClean="0"/>
              <a:t>genShd</a:t>
            </a:r>
            <a:r>
              <a:rPr lang="en-US" dirty="0" smtClean="0"/>
              <a:t>=2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08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Accessing gluon </a:t>
            </a:r>
            <a:r>
              <a:rPr lang="en-US" dirty="0" err="1" smtClean="0"/>
              <a:t>Sivers</a:t>
            </a:r>
            <a:r>
              <a:rPr lang="en-US" dirty="0" smtClean="0"/>
              <a:t> at an EIC</a:t>
            </a:r>
            <a:endParaRPr lang="en-US" dirty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5649-8782-476D-89BB-C02937417F72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53" y="1916832"/>
            <a:ext cx="6951039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/>
          <p:cNvSpPr/>
          <p:nvPr/>
        </p:nvSpPr>
        <p:spPr>
          <a:xfrm>
            <a:off x="6600257" y="1916832"/>
            <a:ext cx="1296144" cy="6732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342760" y="4009837"/>
            <a:ext cx="1646844" cy="52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604" y="4016917"/>
            <a:ext cx="16478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179512" y="3465872"/>
            <a:ext cx="2250690" cy="2051360"/>
            <a:chOff x="539552" y="1700808"/>
            <a:chExt cx="4107061" cy="3743325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700808"/>
              <a:ext cx="3314700" cy="374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4083166" y="2668460"/>
                  <a:ext cx="43204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en-US" sz="2000" b="1" i="1" baseline="-2500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𝑻</m:t>
                        </m:r>
                        <m:r>
                          <a:rPr lang="en-US" sz="2000" b="1" i="1" baseline="3000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𝒉</m:t>
                        </m:r>
                        <m:r>
                          <a:rPr lang="en-US" sz="2000" b="1" i="1" baseline="3000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oMath>
                    </m:oMathPara>
                  </a14:m>
                  <a:endParaRPr lang="en-US" sz="2000" b="1" baseline="30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3166" y="2668460"/>
                  <a:ext cx="432047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r="-174359" b="-8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4214566" y="3845154"/>
                  <a:ext cx="43204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en-US" sz="2000" b="1" i="1" baseline="-2500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𝑻</m:t>
                        </m:r>
                        <m:r>
                          <a:rPr lang="en-US" sz="2000" b="1" i="1" baseline="3000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𝒉</m:t>
                        </m:r>
                        <m:r>
                          <a:rPr lang="en-US" sz="2000" b="1" i="1" baseline="3000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oMath>
                    </m:oMathPara>
                  </a14:m>
                  <a:endParaRPr lang="en-US" sz="2000" b="1" baseline="30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4566" y="3845154"/>
                  <a:ext cx="432047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r="-171795" b="-8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0" name="直接箭头连接符 19"/>
          <p:cNvCxnSpPr>
            <a:stCxn id="27" idx="6"/>
            <a:endCxn id="18" idx="1"/>
          </p:cNvCxnSpPr>
          <p:nvPr/>
        </p:nvCxnSpPr>
        <p:spPr>
          <a:xfrm flipV="1">
            <a:off x="1780970" y="4105781"/>
            <a:ext cx="340460" cy="615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28" idx="6"/>
            <a:endCxn id="19" idx="1"/>
          </p:cNvCxnSpPr>
          <p:nvPr/>
        </p:nvCxnSpPr>
        <p:spPr>
          <a:xfrm>
            <a:off x="1780969" y="4669393"/>
            <a:ext cx="412469" cy="812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1623127" y="4086227"/>
            <a:ext cx="157843" cy="162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椭圆 27"/>
          <p:cNvSpPr/>
          <p:nvPr/>
        </p:nvSpPr>
        <p:spPr>
          <a:xfrm>
            <a:off x="1623126" y="4588262"/>
            <a:ext cx="157843" cy="162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右大括号 28"/>
          <p:cNvSpPr/>
          <p:nvPr/>
        </p:nvSpPr>
        <p:spPr>
          <a:xfrm>
            <a:off x="2790242" y="4047375"/>
            <a:ext cx="241338" cy="88487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131840" y="4005064"/>
            <a:ext cx="2465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Back-to-back limit:</a:t>
            </a:r>
          </a:p>
          <a:p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’ =|</a:t>
            </a:r>
            <a:r>
              <a:rPr lang="en-US" b="1" dirty="0" smtClean="0"/>
              <a:t>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h1</a:t>
            </a:r>
            <a:r>
              <a:rPr lang="en-US" dirty="0" smtClean="0"/>
              <a:t>-</a:t>
            </a:r>
            <a:r>
              <a:rPr lang="en-US" b="1" dirty="0" smtClean="0"/>
              <a:t>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h2</a:t>
            </a:r>
            <a:r>
              <a:rPr lang="en-US" dirty="0" smtClean="0"/>
              <a:t>|/2 </a:t>
            </a:r>
          </a:p>
          <a:p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’ = |</a:t>
            </a:r>
            <a:r>
              <a:rPr lang="en-US" b="1" dirty="0" smtClean="0"/>
              <a:t>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h1</a:t>
            </a:r>
            <a:r>
              <a:rPr lang="en-US" dirty="0" smtClean="0"/>
              <a:t>+</a:t>
            </a:r>
            <a:r>
              <a:rPr lang="en-US" b="1" dirty="0" smtClean="0"/>
              <a:t>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h2</a:t>
            </a:r>
            <a:r>
              <a:rPr lang="en-US" dirty="0" smtClean="0"/>
              <a:t>| </a:t>
            </a:r>
          </a:p>
          <a:p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’ &lt;&lt; P</a:t>
            </a:r>
            <a:r>
              <a:rPr lang="en-US" baseline="-25000" dirty="0" smtClean="0"/>
              <a:t>T</a:t>
            </a:r>
            <a:r>
              <a:rPr lang="en-US" dirty="0" smtClean="0"/>
              <a:t>’</a:t>
            </a:r>
            <a:endParaRPr lang="en-US" dirty="0"/>
          </a:p>
        </p:txBody>
      </p:sp>
      <p:cxnSp>
        <p:nvCxnSpPr>
          <p:cNvPr id="15" name="肘形连接符 14"/>
          <p:cNvCxnSpPr/>
          <p:nvPr/>
        </p:nvCxnSpPr>
        <p:spPr>
          <a:xfrm>
            <a:off x="0" y="2636912"/>
            <a:ext cx="9144000" cy="612068"/>
          </a:xfrm>
          <a:prstGeom prst="bentConnector3">
            <a:avLst>
              <a:gd name="adj1" fmla="val 349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5148064" y="3248980"/>
            <a:ext cx="0" cy="2988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364088" y="3284984"/>
            <a:ext cx="3294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Treatable single spin asymmetry (SSA) dependent on gluon </a:t>
            </a:r>
            <a:r>
              <a:rPr lang="en-US" dirty="0" err="1" smtClean="0"/>
              <a:t>Sivers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4860246"/>
            <a:ext cx="31506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Dijet method</a:t>
            </a:r>
          </a:p>
          <a:p>
            <a:pPr marL="342900" indent="-342900">
              <a:buAutoNum type="arabicPeriod"/>
            </a:pPr>
            <a:r>
              <a:rPr lang="en-US" dirty="0" smtClean="0"/>
              <a:t>Charged </a:t>
            </a:r>
            <a:r>
              <a:rPr lang="en-US" dirty="0" err="1" smtClean="0"/>
              <a:t>dihadron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K+K- pair</a:t>
            </a:r>
          </a:p>
          <a:p>
            <a:pPr marL="342900" indent="-342900">
              <a:buAutoNum type="arabicPeriod"/>
            </a:pP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en-US" dirty="0" smtClean="0"/>
              <a:t>bar pair</a:t>
            </a:r>
          </a:p>
          <a:p>
            <a:pPr marL="342900" indent="-342900">
              <a:buAutoNum type="arabicPeriod"/>
            </a:pPr>
            <a:r>
              <a:rPr lang="en-US" dirty="0" smtClean="0"/>
              <a:t>Single D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13804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inputs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F07-7C1F-447D-B545-94946B650C43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742" y="591126"/>
            <a:ext cx="1512168" cy="36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396" y="55606"/>
            <a:ext cx="2316882" cy="30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396" y="361066"/>
            <a:ext cx="1974240" cy="23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829" y="3880043"/>
            <a:ext cx="4066667" cy="293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80043"/>
            <a:ext cx="4060000" cy="293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13" y="1700808"/>
            <a:ext cx="2990327" cy="580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475656" y="1123509"/>
            <a:ext cx="2375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arXiv:1107.4446 </a:t>
            </a:r>
            <a:r>
              <a:rPr lang="en-US" sz="1200" dirty="0" err="1" smtClean="0"/>
              <a:t>Anselmino</a:t>
            </a:r>
            <a:r>
              <a:rPr lang="en-US" sz="1200" dirty="0" smtClean="0"/>
              <a:t> et. al.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07504" y="1052736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Quark </a:t>
            </a:r>
            <a:r>
              <a:rPr lang="en-US" dirty="0" err="1" smtClean="0"/>
              <a:t>Sivers</a:t>
            </a:r>
            <a:r>
              <a:rPr lang="en-US" dirty="0" smtClean="0"/>
              <a:t>:</a:t>
            </a:r>
          </a:p>
          <a:p>
            <a:r>
              <a:rPr lang="en-US" dirty="0" smtClean="0"/>
              <a:t>u and d quarks only</a:t>
            </a:r>
            <a:endParaRPr lang="en-US" dirty="0"/>
          </a:p>
        </p:txBody>
      </p:sp>
      <p:pic>
        <p:nvPicPr>
          <p:cNvPr id="13" name="Picture 1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" t="50000" r="1"/>
          <a:stretch/>
        </p:blipFill>
        <p:spPr bwMode="auto">
          <a:xfrm>
            <a:off x="8107357" y="2056717"/>
            <a:ext cx="670185" cy="23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617304" y="1231419"/>
            <a:ext cx="2339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JHEP 09 (</a:t>
            </a:r>
            <a:r>
              <a:rPr lang="en-US" sz="1200" dirty="0"/>
              <a:t>2015</a:t>
            </a:r>
            <a:r>
              <a:rPr lang="en-US" sz="1200" dirty="0" smtClean="0"/>
              <a:t>) 119 D’ </a:t>
            </a:r>
            <a:r>
              <a:rPr lang="en-US" sz="1200" dirty="0" err="1" smtClean="0"/>
              <a:t>Alesio</a:t>
            </a:r>
            <a:r>
              <a:rPr lang="en-US" sz="1200" dirty="0" smtClean="0"/>
              <a:t> et. al. 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249151" y="1192620"/>
            <a:ext cx="3146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 </a:t>
            </a:r>
            <a:r>
              <a:rPr lang="en-US" dirty="0" err="1" smtClean="0"/>
              <a:t>Sivers</a:t>
            </a:r>
            <a:r>
              <a:rPr lang="en-US" dirty="0" smtClean="0"/>
              <a:t>:</a:t>
            </a:r>
          </a:p>
          <a:p>
            <a:r>
              <a:rPr lang="en-US" dirty="0" smtClean="0"/>
              <a:t>u, d + </a:t>
            </a:r>
            <a:r>
              <a:rPr lang="en-US" dirty="0" err="1" smtClean="0"/>
              <a:t>Kretzer</a:t>
            </a:r>
            <a:r>
              <a:rPr lang="en-US" dirty="0" smtClean="0"/>
              <a:t> FF (SIDIS1)</a:t>
            </a:r>
          </a:p>
          <a:p>
            <a:r>
              <a:rPr lang="en-US" dirty="0" smtClean="0"/>
              <a:t>u, d + sea + DSS FF (SIDIS2)</a:t>
            </a:r>
            <a:endParaRPr lang="en-US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851" y="2091310"/>
            <a:ext cx="2790604" cy="229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04" y="2729483"/>
            <a:ext cx="3924285" cy="1059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24004" y="2484934"/>
            <a:ext cx="41759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arXiv:1612.06413 </a:t>
            </a:r>
            <a:r>
              <a:rPr lang="en-US" sz="1200" dirty="0" err="1" smtClean="0"/>
              <a:t>Anselmino</a:t>
            </a:r>
            <a:r>
              <a:rPr lang="en-US" sz="1200" dirty="0" smtClean="0"/>
              <a:t> et. al</a:t>
            </a:r>
            <a:r>
              <a:rPr lang="en-US" sz="1200" dirty="0" smtClean="0"/>
              <a:t>.   From Alexi</a:t>
            </a:r>
            <a:endParaRPr lang="en-US" sz="1200" dirty="0"/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115813"/>
            <a:ext cx="2888158" cy="468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580112" y="2746481"/>
            <a:ext cx="2527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Positivity bound: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7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Underlying initiating channel in </a:t>
            </a:r>
            <a:r>
              <a:rPr lang="en-US" dirty="0" err="1" smtClean="0"/>
              <a:t>dijet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8258-1C3A-4891-BE61-AAC4DAE69ECE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28800"/>
            <a:ext cx="2900000" cy="209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05064"/>
            <a:ext cx="2895239" cy="2119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905" y="3933056"/>
            <a:ext cx="2852381" cy="214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7" y="1772816"/>
            <a:ext cx="4104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 20x250 GeV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</a:t>
            </a:r>
          </a:p>
          <a:p>
            <a:r>
              <a:rPr lang="en-US" dirty="0"/>
              <a:t>Dijet reconstruction:</a:t>
            </a:r>
          </a:p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h</a:t>
            </a:r>
            <a:r>
              <a:rPr lang="en-US" dirty="0"/>
              <a:t>&gt;250 MeV, </a:t>
            </a:r>
            <a:r>
              <a:rPr lang="en-US" dirty="0" smtClean="0"/>
              <a:t>pi/K/p/gamma, </a:t>
            </a:r>
            <a:r>
              <a:rPr lang="en-US" dirty="0"/>
              <a:t>|</a:t>
            </a:r>
            <a:r>
              <a:rPr lang="el-GR" dirty="0"/>
              <a:t>η</a:t>
            </a:r>
            <a:r>
              <a:rPr lang="en-US" dirty="0"/>
              <a:t>|&lt;4.5</a:t>
            </a:r>
          </a:p>
          <a:p>
            <a:r>
              <a:rPr lang="en-US" dirty="0"/>
              <a:t>Jet cone R=1.0, anti-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baseline="-25000" dirty="0"/>
              <a:t> </a:t>
            </a:r>
            <a:endParaRPr lang="en-US" baseline="-25000" dirty="0" smtClean="0"/>
          </a:p>
          <a:p>
            <a:r>
              <a:rPr lang="en-US" dirty="0" smtClean="0">
                <a:latin typeface="Calibri"/>
              </a:rPr>
              <a:t>p</a:t>
            </a:r>
            <a:r>
              <a:rPr lang="en-US" baseline="-25000" dirty="0" smtClean="0">
                <a:latin typeface="Calibri"/>
              </a:rPr>
              <a:t>T</a:t>
            </a:r>
            <a:r>
              <a:rPr lang="en-US" baseline="30000" dirty="0" smtClean="0">
                <a:latin typeface="Calibri"/>
              </a:rPr>
              <a:t>jet1</a:t>
            </a:r>
            <a:r>
              <a:rPr lang="en-US" dirty="0" smtClean="0">
                <a:latin typeface="Calibri"/>
              </a:rPr>
              <a:t>&gt;4.5 GeV, p</a:t>
            </a:r>
            <a:r>
              <a:rPr lang="en-US" baseline="-25000" dirty="0" smtClean="0">
                <a:latin typeface="Calibri"/>
              </a:rPr>
              <a:t>T</a:t>
            </a:r>
            <a:r>
              <a:rPr lang="en-US" baseline="30000" dirty="0" smtClean="0">
                <a:latin typeface="Calibri"/>
              </a:rPr>
              <a:t>jet2</a:t>
            </a:r>
            <a:r>
              <a:rPr lang="en-US" dirty="0" smtClean="0">
                <a:latin typeface="Calibri"/>
              </a:rPr>
              <a:t>&gt;4 GeV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73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Sivers</a:t>
            </a:r>
            <a:r>
              <a:rPr lang="en-US" dirty="0" smtClean="0"/>
              <a:t> module with Dijet </a:t>
            </a:r>
            <a:r>
              <a:rPr lang="en-US" dirty="0" smtClean="0"/>
              <a:t>probe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F73D-F22E-4A96-A7E1-8BEFA85515AC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733" y="2060848"/>
            <a:ext cx="4006667" cy="30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48880"/>
            <a:ext cx="936104" cy="91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4221088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 modulation well identified from the quark contributed background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1772816"/>
            <a:ext cx="4104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 20x250 GeV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</a:t>
            </a:r>
          </a:p>
          <a:p>
            <a:r>
              <a:rPr lang="en-US" dirty="0"/>
              <a:t>Dijet reconstruction:</a:t>
            </a:r>
          </a:p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h</a:t>
            </a:r>
            <a:r>
              <a:rPr lang="en-US" dirty="0"/>
              <a:t>&gt;250 MeV, </a:t>
            </a:r>
            <a:r>
              <a:rPr lang="en-US" dirty="0" smtClean="0"/>
              <a:t>pi/K/p/gamma, </a:t>
            </a:r>
            <a:r>
              <a:rPr lang="en-US" dirty="0"/>
              <a:t>|</a:t>
            </a:r>
            <a:r>
              <a:rPr lang="el-GR" dirty="0"/>
              <a:t>η</a:t>
            </a:r>
            <a:r>
              <a:rPr lang="en-US" dirty="0"/>
              <a:t>|&lt;4.5</a:t>
            </a:r>
          </a:p>
          <a:p>
            <a:r>
              <a:rPr lang="en-US" dirty="0"/>
              <a:t>Jet cone R=1.0, anti-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baseline="-25000" dirty="0"/>
              <a:t> </a:t>
            </a:r>
            <a:endParaRPr lang="en-US" baseline="-25000" dirty="0" smtClean="0"/>
          </a:p>
          <a:p>
            <a:r>
              <a:rPr lang="en-US" dirty="0" smtClean="0">
                <a:latin typeface="Calibri"/>
              </a:rPr>
              <a:t>p</a:t>
            </a:r>
            <a:r>
              <a:rPr lang="en-US" baseline="-25000" dirty="0" smtClean="0">
                <a:latin typeface="Calibri"/>
              </a:rPr>
              <a:t>T</a:t>
            </a:r>
            <a:r>
              <a:rPr lang="en-US" baseline="30000" dirty="0" smtClean="0">
                <a:latin typeface="Calibri"/>
              </a:rPr>
              <a:t>jet1</a:t>
            </a:r>
            <a:r>
              <a:rPr lang="en-US" dirty="0" smtClean="0">
                <a:latin typeface="Calibri"/>
              </a:rPr>
              <a:t>&gt;4.5 GeV, p</a:t>
            </a:r>
            <a:r>
              <a:rPr lang="en-US" baseline="-25000" dirty="0" smtClean="0">
                <a:latin typeface="Calibri"/>
              </a:rPr>
              <a:t>T</a:t>
            </a:r>
            <a:r>
              <a:rPr lang="en-US" baseline="30000" dirty="0" smtClean="0">
                <a:latin typeface="Calibri"/>
              </a:rPr>
              <a:t>jet2</a:t>
            </a:r>
            <a:r>
              <a:rPr lang="en-US" dirty="0" smtClean="0">
                <a:latin typeface="Calibri"/>
              </a:rPr>
              <a:t>&gt;4 GeV</a:t>
            </a:r>
          </a:p>
          <a:p>
            <a:r>
              <a:rPr lang="en-US" dirty="0"/>
              <a:t>∫ L </a:t>
            </a:r>
            <a:r>
              <a:rPr lang="en-US" dirty="0" err="1"/>
              <a:t>dt</a:t>
            </a:r>
            <a:r>
              <a:rPr lang="en-US" dirty="0"/>
              <a:t> = 20 </a:t>
            </a:r>
            <a:r>
              <a:rPr lang="en-US" dirty="0" smtClean="0"/>
              <a:t>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9391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Sivers</a:t>
            </a:r>
            <a:r>
              <a:rPr lang="en-US" dirty="0"/>
              <a:t> </a:t>
            </a:r>
            <a:r>
              <a:rPr lang="en-US" dirty="0" smtClean="0"/>
              <a:t>modulation with Dijet </a:t>
            </a:r>
            <a:r>
              <a:rPr lang="en-US" dirty="0"/>
              <a:t>probe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ADE62-2CB0-452D-890F-1456256C89D6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741" y="2276872"/>
            <a:ext cx="4086667" cy="305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148757" cy="53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1520" y="2765827"/>
            <a:ext cx="4104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 20x250 GeV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</a:t>
            </a:r>
          </a:p>
          <a:p>
            <a:r>
              <a:rPr lang="en-US" dirty="0"/>
              <a:t>Dijet reconstruction:</a:t>
            </a:r>
          </a:p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h</a:t>
            </a:r>
            <a:r>
              <a:rPr lang="en-US" dirty="0"/>
              <a:t>&gt;250 MeV, </a:t>
            </a:r>
            <a:r>
              <a:rPr lang="en-US" dirty="0" smtClean="0"/>
              <a:t>pi/K/p/gamma, </a:t>
            </a:r>
            <a:r>
              <a:rPr lang="en-US" dirty="0"/>
              <a:t>|</a:t>
            </a:r>
            <a:r>
              <a:rPr lang="el-GR" dirty="0"/>
              <a:t>η</a:t>
            </a:r>
            <a:r>
              <a:rPr lang="en-US" dirty="0"/>
              <a:t>|&lt;4.5</a:t>
            </a:r>
          </a:p>
          <a:p>
            <a:r>
              <a:rPr lang="en-US" dirty="0"/>
              <a:t>Jet cone R=1.0, anti-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baseline="-25000" dirty="0"/>
              <a:t> </a:t>
            </a:r>
            <a:endParaRPr lang="en-US" baseline="-25000" dirty="0" smtClean="0"/>
          </a:p>
          <a:p>
            <a:r>
              <a:rPr lang="en-US" dirty="0" smtClean="0">
                <a:latin typeface="Calibri"/>
              </a:rPr>
              <a:t>p</a:t>
            </a:r>
            <a:r>
              <a:rPr lang="en-US" baseline="-25000" dirty="0" smtClean="0">
                <a:latin typeface="Calibri"/>
              </a:rPr>
              <a:t>T</a:t>
            </a:r>
            <a:r>
              <a:rPr lang="en-US" baseline="30000" dirty="0" smtClean="0">
                <a:latin typeface="Calibri"/>
              </a:rPr>
              <a:t>jet1</a:t>
            </a:r>
            <a:r>
              <a:rPr lang="en-US" dirty="0" smtClean="0">
                <a:latin typeface="Calibri"/>
              </a:rPr>
              <a:t>&gt;4.5 GeV, p</a:t>
            </a:r>
            <a:r>
              <a:rPr lang="en-US" baseline="-25000" dirty="0" smtClean="0">
                <a:latin typeface="Calibri"/>
              </a:rPr>
              <a:t>T</a:t>
            </a:r>
            <a:r>
              <a:rPr lang="en-US" baseline="30000" dirty="0" smtClean="0">
                <a:latin typeface="Calibri"/>
              </a:rPr>
              <a:t>jet2</a:t>
            </a:r>
            <a:r>
              <a:rPr lang="en-US" dirty="0" smtClean="0">
                <a:latin typeface="Calibri"/>
              </a:rPr>
              <a:t>&gt;4 GeV</a:t>
            </a:r>
          </a:p>
          <a:p>
            <a:r>
              <a:rPr lang="en-US" dirty="0"/>
              <a:t>∫ L </a:t>
            </a:r>
            <a:r>
              <a:rPr lang="en-US" dirty="0" err="1"/>
              <a:t>dt</a:t>
            </a:r>
            <a:r>
              <a:rPr lang="en-US" dirty="0"/>
              <a:t> = 20 </a:t>
            </a:r>
            <a:r>
              <a:rPr lang="en-US" dirty="0" smtClean="0"/>
              <a:t>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19718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Sivers</a:t>
            </a:r>
            <a:r>
              <a:rPr lang="en-US" dirty="0" smtClean="0"/>
              <a:t> modulation with Dijet probe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3FD-C728-4DFA-AA1F-E5D1A99D6AFA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42" y="3413336"/>
            <a:ext cx="4153334" cy="30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80003"/>
            <a:ext cx="4093333" cy="307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733626"/>
            <a:ext cx="936104" cy="91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17032"/>
            <a:ext cx="936104" cy="91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9512" y="1268760"/>
            <a:ext cx="4104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 20x250 GeV</a:t>
            </a:r>
          </a:p>
          <a:p>
            <a:r>
              <a:rPr lang="en-US" dirty="0" smtClean="0"/>
              <a:t>1&lt;Q</a:t>
            </a:r>
            <a:r>
              <a:rPr lang="en-US" baseline="30000" dirty="0" smtClean="0"/>
              <a:t>2</a:t>
            </a:r>
            <a:r>
              <a:rPr lang="en-US" dirty="0" smtClean="0"/>
              <a:t>&lt;20 GeV</a:t>
            </a:r>
            <a:r>
              <a:rPr lang="en-US" baseline="30000" dirty="0" smtClean="0"/>
              <a:t>2</a:t>
            </a:r>
            <a:r>
              <a:rPr lang="en-US" dirty="0" smtClean="0"/>
              <a:t>, 0.01&lt;y&lt;0.95</a:t>
            </a:r>
          </a:p>
          <a:p>
            <a:r>
              <a:rPr lang="en-US" dirty="0"/>
              <a:t>Dijet reconstruction:</a:t>
            </a:r>
          </a:p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h</a:t>
            </a:r>
            <a:r>
              <a:rPr lang="en-US" dirty="0"/>
              <a:t>&gt;250 MeV, </a:t>
            </a:r>
            <a:r>
              <a:rPr lang="en-US" dirty="0" smtClean="0"/>
              <a:t>pi/K/p/gamma, </a:t>
            </a:r>
            <a:r>
              <a:rPr lang="en-US" dirty="0"/>
              <a:t>|</a:t>
            </a:r>
            <a:r>
              <a:rPr lang="el-GR" dirty="0"/>
              <a:t>η</a:t>
            </a:r>
            <a:r>
              <a:rPr lang="en-US" dirty="0"/>
              <a:t>|&lt;4.5</a:t>
            </a:r>
          </a:p>
          <a:p>
            <a:r>
              <a:rPr lang="en-US" dirty="0"/>
              <a:t>Jet cone R=1.0, anti-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baseline="-25000" dirty="0"/>
              <a:t> </a:t>
            </a:r>
            <a:endParaRPr lang="en-US" baseline="-25000" dirty="0" smtClean="0"/>
          </a:p>
          <a:p>
            <a:r>
              <a:rPr lang="en-US" dirty="0" smtClean="0">
                <a:latin typeface="Calibri"/>
              </a:rPr>
              <a:t>p</a:t>
            </a:r>
            <a:r>
              <a:rPr lang="en-US" baseline="-25000" dirty="0" smtClean="0">
                <a:latin typeface="Calibri"/>
              </a:rPr>
              <a:t>T</a:t>
            </a:r>
            <a:r>
              <a:rPr lang="en-US" baseline="30000" dirty="0" smtClean="0">
                <a:latin typeface="Calibri"/>
              </a:rPr>
              <a:t>jet1</a:t>
            </a:r>
            <a:r>
              <a:rPr lang="en-US" dirty="0" smtClean="0">
                <a:latin typeface="Calibri"/>
              </a:rPr>
              <a:t>&gt;4.5 GeV, p</a:t>
            </a:r>
            <a:r>
              <a:rPr lang="en-US" baseline="-25000" dirty="0" smtClean="0">
                <a:latin typeface="Calibri"/>
              </a:rPr>
              <a:t>T</a:t>
            </a:r>
            <a:r>
              <a:rPr lang="en-US" baseline="30000" dirty="0" smtClean="0">
                <a:latin typeface="Calibri"/>
              </a:rPr>
              <a:t>jet2</a:t>
            </a:r>
            <a:r>
              <a:rPr lang="en-US" dirty="0" smtClean="0">
                <a:latin typeface="Calibri"/>
              </a:rPr>
              <a:t>&gt;4 GeV</a:t>
            </a:r>
          </a:p>
          <a:p>
            <a:r>
              <a:rPr lang="en-US" dirty="0"/>
              <a:t>∫ L </a:t>
            </a:r>
            <a:r>
              <a:rPr lang="en-US" dirty="0" err="1"/>
              <a:t>dt</a:t>
            </a:r>
            <a:r>
              <a:rPr lang="en-US" dirty="0"/>
              <a:t> = 20 </a:t>
            </a:r>
            <a:r>
              <a:rPr lang="en-US" dirty="0" smtClean="0"/>
              <a:t>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1846565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 dependence of </a:t>
            </a:r>
            <a:r>
              <a:rPr lang="en-US" dirty="0" err="1" smtClean="0"/>
              <a:t>Sivers</a:t>
            </a:r>
            <a:r>
              <a:rPr lang="en-US" dirty="0" smtClean="0"/>
              <a:t> function well captured in </a:t>
            </a:r>
            <a:r>
              <a:rPr lang="en-US" dirty="0" err="1" smtClean="0"/>
              <a:t>dijet</a:t>
            </a:r>
            <a:r>
              <a:rPr lang="en-US" dirty="0" smtClean="0"/>
              <a:t> probe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78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Sivers</a:t>
            </a:r>
            <a:r>
              <a:rPr lang="en-US" dirty="0" smtClean="0"/>
              <a:t> modulation with Dijet probe</a:t>
            </a:r>
            <a:endParaRPr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042F-0B07-4F80-A053-9D52EBCB08C5}" type="datetime1">
              <a:rPr lang="en-US" altLang="zh-CN" smtClean="0"/>
              <a:t>4/13/2017</a:t>
            </a:fld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445757"/>
            <a:ext cx="3200476" cy="236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40519"/>
            <a:ext cx="3263334" cy="2372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657581"/>
            <a:ext cx="1021429" cy="51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27278"/>
            <a:ext cx="3284286" cy="239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14971"/>
            <a:ext cx="3231905" cy="2388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1317" y="114967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Q2 bin [1, 2, 6 , 20]</a:t>
            </a:r>
          </a:p>
          <a:p>
            <a:r>
              <a:rPr lang="en-US" dirty="0" err="1" smtClean="0"/>
              <a:t>xBj</a:t>
            </a:r>
            <a:r>
              <a:rPr lang="en-US" dirty="0" smtClean="0"/>
              <a:t> </a:t>
            </a:r>
            <a:r>
              <a:rPr lang="en-US" dirty="0" smtClean="0"/>
              <a:t>bin[5x10</a:t>
            </a:r>
            <a:r>
              <a:rPr lang="en-US" baseline="30000" dirty="0" smtClean="0"/>
              <a:t>-5</a:t>
            </a:r>
            <a:r>
              <a:rPr lang="en-US" dirty="0" smtClean="0"/>
              <a:t>,  </a:t>
            </a:r>
            <a:r>
              <a:rPr lang="en-US" dirty="0" smtClean="0"/>
              <a:t>8x10</a:t>
            </a:r>
            <a:r>
              <a:rPr lang="en-US" baseline="30000" dirty="0" smtClean="0"/>
              <a:t>-4</a:t>
            </a:r>
            <a:r>
              <a:rPr lang="en-US" dirty="0" smtClean="0"/>
              <a:t>,  </a:t>
            </a:r>
            <a:r>
              <a:rPr lang="en-US" dirty="0" smtClean="0"/>
              <a:t>2x10</a:t>
            </a:r>
            <a:r>
              <a:rPr lang="en-US" baseline="30000" dirty="0" smtClean="0"/>
              <a:t>-3</a:t>
            </a:r>
            <a:r>
              <a:rPr lang="en-US" dirty="0" smtClean="0"/>
              <a:t> , 0.1]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188" y="2348880"/>
            <a:ext cx="21115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/>
              <a:t>5% </a:t>
            </a:r>
            <a:r>
              <a:rPr lang="en-US" sz="1600" dirty="0" err="1" smtClean="0"/>
              <a:t>pos</a:t>
            </a:r>
            <a:r>
              <a:rPr lang="en-US" sz="1600" dirty="0" smtClean="0"/>
              <a:t> bound rather stable over 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and </a:t>
            </a:r>
            <a:r>
              <a:rPr lang="en-US" sz="1600" dirty="0" err="1" smtClean="0"/>
              <a:t>x</a:t>
            </a:r>
            <a:r>
              <a:rPr lang="en-US" sz="1600" baseline="-25000" dirty="0" err="1" smtClean="0"/>
              <a:t>B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342900" indent="-342900">
              <a:buAutoNum type="arabicPeriod"/>
            </a:pPr>
            <a:r>
              <a:rPr lang="en-US" sz="1600" dirty="0" smtClean="0"/>
              <a:t>Rising asymmetry in </a:t>
            </a:r>
            <a:r>
              <a:rPr lang="en-US" sz="1600" dirty="0" err="1" smtClean="0"/>
              <a:t>x</a:t>
            </a:r>
            <a:r>
              <a:rPr lang="en-US" sz="1600" baseline="-25000" dirty="0" err="1" smtClean="0"/>
              <a:t>B</a:t>
            </a:r>
            <a:r>
              <a:rPr lang="en-US" sz="1600" dirty="0" smtClean="0"/>
              <a:t> for all 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</a:t>
            </a:r>
            <a:r>
              <a:rPr lang="en-US" sz="1600" dirty="0" smtClean="0"/>
              <a:t>bins in SIDIS1.</a:t>
            </a:r>
            <a:endParaRPr lang="en-US" sz="1600" dirty="0" smtClean="0"/>
          </a:p>
          <a:p>
            <a:pPr marL="342900" indent="-342900">
              <a:buAutoNum type="arabicPeriod"/>
            </a:pPr>
            <a:r>
              <a:rPr lang="en-US" sz="1600" dirty="0" smtClean="0"/>
              <a:t>Detailed behavior of the gluon </a:t>
            </a:r>
            <a:r>
              <a:rPr lang="en-US" sz="1600" dirty="0" err="1" smtClean="0"/>
              <a:t>Sivers</a:t>
            </a:r>
            <a:r>
              <a:rPr lang="en-US" sz="1600" dirty="0" smtClean="0"/>
              <a:t> feature can be measured with the multi-binning in Q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and </a:t>
            </a:r>
            <a:r>
              <a:rPr lang="en-US" sz="1600" dirty="0" err="1" smtClean="0"/>
              <a:t>x</a:t>
            </a:r>
            <a:r>
              <a:rPr lang="en-US" sz="1600" baseline="-25000" dirty="0" err="1" smtClean="0"/>
              <a:t>B</a:t>
            </a:r>
            <a:r>
              <a:rPr lang="en-US" sz="1600" dirty="0" smtClean="0"/>
              <a:t>.</a:t>
            </a:r>
            <a:endParaRPr lang="en-US" sz="1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141406" y="1472835"/>
            <a:ext cx="1374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5% positivity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85422" y="4211796"/>
            <a:ext cx="1374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SIDIS1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04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1146</Words>
  <Application>Microsoft Office PowerPoint</Application>
  <PresentationFormat>全屏显示(4:3)</PresentationFormat>
  <Paragraphs>234</Paragraphs>
  <Slides>27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Gluon Sivers and BeAGLE update</vt:lpstr>
      <vt:lpstr>TMDs and Sivers function</vt:lpstr>
      <vt:lpstr>Accessing gluon Sivers at an EIC</vt:lpstr>
      <vt:lpstr>Model inputs</vt:lpstr>
      <vt:lpstr>Underlying initiating channel in dijet</vt:lpstr>
      <vt:lpstr>Sivers module with Dijet probe</vt:lpstr>
      <vt:lpstr>Sivers modulation with Dijet probe</vt:lpstr>
      <vt:lpstr>Sivers modulation with Dijet probe</vt:lpstr>
      <vt:lpstr>Sivers modulation with Dijet probe</vt:lpstr>
      <vt:lpstr>Underlying initiating channel in dihadron probe</vt:lpstr>
      <vt:lpstr>Sivers modulation with Dihadron probe</vt:lpstr>
      <vt:lpstr>Sivers modulation with Dihadron probe</vt:lpstr>
      <vt:lpstr>Sivers modulation with K+K- probe</vt:lpstr>
      <vt:lpstr>Sivers modulation with K+K- probe</vt:lpstr>
      <vt:lpstr>Sivers modulation with D meson pair</vt:lpstr>
      <vt:lpstr>Sivers modulation with one D meson</vt:lpstr>
      <vt:lpstr>single D meson vs D meson pair</vt:lpstr>
      <vt:lpstr>Benchmark eA Generator for LEptoproduction (BeAGLE)</vt:lpstr>
      <vt:lpstr>Program structure</vt:lpstr>
      <vt:lpstr>Implementation of nuclear shadowing model in BeAGLE</vt:lpstr>
      <vt:lpstr>Confront with existing data – target fragmentation region in ep</vt:lpstr>
      <vt:lpstr>Confront with existing data – black neutron in eA</vt:lpstr>
      <vt:lpstr>Collision geometry tagging in eA</vt:lpstr>
      <vt:lpstr>Eta distributions for different components</vt:lpstr>
      <vt:lpstr>Geometry cuts</vt:lpstr>
      <vt:lpstr>Geometry cuts</vt:lpstr>
      <vt:lpstr>Geometry cuts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Benchmark eA Generator for LEptoproduction (BeAGLE)</dc:title>
  <dc:creator>liangzh</dc:creator>
  <cp:lastModifiedBy>liangzh</cp:lastModifiedBy>
  <cp:revision>3</cp:revision>
  <dcterms:created xsi:type="dcterms:W3CDTF">2017-04-13T15:08:27Z</dcterms:created>
  <dcterms:modified xsi:type="dcterms:W3CDTF">2017-04-13T17:04:40Z</dcterms:modified>
</cp:coreProperties>
</file>